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F51B3-EC5F-45EB-B300-2E279F21234D}" type="datetimeFigureOut">
              <a:rPr lang="ru-RU" smtClean="0"/>
              <a:pPr/>
              <a:t>20.02.2025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0AEA3-84C7-4928-BD49-07786F41C6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0AEA3-84C7-4928-BD49-07786F41C66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990600"/>
            <a:ext cx="7854696" cy="39905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Федеральный закон</a:t>
            </a:r>
          </a:p>
          <a:p>
            <a:pPr algn="ctr"/>
            <a:r>
              <a:rPr lang="ru-RU" sz="3600" b="1" dirty="0" smtClean="0"/>
              <a:t>от 8.08.2024 г. № 315</a:t>
            </a:r>
          </a:p>
          <a:p>
            <a:pPr algn="ctr"/>
            <a:r>
              <a:rPr lang="ru-RU" sz="3600" b="1" dirty="0" smtClean="0"/>
              <a:t>«О внесении изменений</a:t>
            </a:r>
          </a:p>
          <a:p>
            <a:pPr algn="ctr"/>
            <a:r>
              <a:rPr lang="ru-RU" sz="3600" b="1" dirty="0" smtClean="0"/>
              <a:t>в Федеральный закон</a:t>
            </a:r>
          </a:p>
          <a:p>
            <a:pPr algn="ctr"/>
            <a:r>
              <a:rPr lang="ru-RU" sz="3600" b="1" dirty="0" smtClean="0"/>
              <a:t>«Об образовании</a:t>
            </a:r>
          </a:p>
          <a:p>
            <a:pPr algn="ctr"/>
            <a:r>
              <a:rPr lang="ru-RU" sz="3600" b="1" dirty="0" smtClean="0"/>
              <a:t>в Российской Федерации»</a:t>
            </a: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>Пункт 3 Статьи 79 изложить: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534400" cy="4907125"/>
          </a:xfrm>
        </p:spPr>
        <p:txBody>
          <a:bodyPr>
            <a:normAutofit fontScale="62500" lnSpcReduction="20000"/>
          </a:bodyPr>
          <a:lstStyle/>
          <a:p>
            <a:pPr fontAlgn="base">
              <a:buNone/>
            </a:pPr>
            <a:r>
              <a:rPr lang="ru-RU" dirty="0" smtClean="0"/>
              <a:t>Под специальными условиями для получения образования обучающимися с ограниченными возможностями здоровья, </a:t>
            </a:r>
            <a:r>
              <a:rPr lang="ru-RU" dirty="0" smtClean="0">
                <a:solidFill>
                  <a:srgbClr val="C00000"/>
                </a:solidFill>
              </a:rPr>
              <a:t>инвалидами (детьми-инвалидами) </a:t>
            </a:r>
            <a:r>
              <a:rPr lang="ru-RU" dirty="0" smtClean="0"/>
              <a:t>в настоящем Федеральном законе понимаются:</a:t>
            </a:r>
          </a:p>
          <a:p>
            <a:pPr fontAlgn="base">
              <a:buNone/>
            </a:pPr>
            <a:r>
              <a:rPr lang="ru-RU" dirty="0" smtClean="0"/>
              <a:t>1) условия обучения, воспитания и развития, обеспечивающие адаптацию содержания образования и включающие в себя использование адаптированных образовательных программ, методов </a:t>
            </a:r>
            <a:r>
              <a:rPr lang="ru-RU" dirty="0" smtClean="0">
                <a:solidFill>
                  <a:srgbClr val="C00000"/>
                </a:solidFill>
              </a:rPr>
              <a:t>и средств </a:t>
            </a:r>
            <a:r>
              <a:rPr lang="ru-RU" dirty="0" smtClean="0"/>
              <a:t>обучения и воспитания, </a:t>
            </a:r>
            <a:r>
              <a:rPr lang="ru-RU" dirty="0" smtClean="0">
                <a:solidFill>
                  <a:srgbClr val="C00000"/>
                </a:solidFill>
              </a:rPr>
              <a:t>учитывающих особенности психофизического развития таких обучающихся и состояние их здоровья</a:t>
            </a:r>
            <a:r>
              <a:rPr lang="ru-RU" dirty="0" smtClean="0"/>
              <a:t>;</a:t>
            </a:r>
          </a:p>
          <a:p>
            <a:pPr fontAlgn="base">
              <a:buNone/>
            </a:pPr>
            <a:r>
              <a:rPr lang="ru-RU" dirty="0" smtClean="0"/>
              <a:t>2) проведение групповых и индивидуальных коррекционных занятий;</a:t>
            </a:r>
          </a:p>
          <a:p>
            <a:pPr fontAlgn="base">
              <a:buNone/>
            </a:pPr>
            <a:r>
              <a:rPr lang="ru-RU" dirty="0" smtClean="0"/>
              <a:t>3) обеспечение специальными учебниками, учебными пособиями и дидактическими материалами, специальными техническими средствами обучения коллективного и индивидуального пользования;</a:t>
            </a:r>
          </a:p>
          <a:p>
            <a:pPr fontAlgn="base">
              <a:buNone/>
            </a:pPr>
            <a:r>
              <a:rPr lang="ru-RU" dirty="0" smtClean="0"/>
              <a:t>4) </a:t>
            </a:r>
            <a:r>
              <a:rPr lang="ru-RU" dirty="0" smtClean="0">
                <a:solidFill>
                  <a:srgbClr val="C00000"/>
                </a:solidFill>
              </a:rPr>
              <a:t>обеспечение предоставления услуг ассистента (помощника), оказывающего необходимую техническую помощь, переводчика русского жестового языка (</a:t>
            </a:r>
            <a:r>
              <a:rPr lang="ru-RU" dirty="0" err="1" smtClean="0">
                <a:solidFill>
                  <a:srgbClr val="C00000"/>
                </a:solidFill>
              </a:rPr>
              <a:t>сурдопереводчика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 err="1" smtClean="0">
                <a:solidFill>
                  <a:srgbClr val="C00000"/>
                </a:solidFill>
              </a:rPr>
              <a:t>тифлосурдопереводчика</a:t>
            </a:r>
            <a:r>
              <a:rPr lang="ru-RU" dirty="0" smtClean="0">
                <a:solidFill>
                  <a:srgbClr val="C00000"/>
                </a:solidFill>
              </a:rPr>
              <a:t>), а также педагогических работников в соответствии с рекомендациями психолого-медико-педагогической комиссии</a:t>
            </a:r>
            <a:r>
              <a:rPr lang="ru-RU" dirty="0" smtClean="0"/>
              <a:t>;</a:t>
            </a:r>
          </a:p>
          <a:p>
            <a:pPr fontAlgn="base">
              <a:buNone/>
            </a:pPr>
            <a:r>
              <a:rPr lang="ru-RU" dirty="0" smtClean="0"/>
              <a:t>5) обеспечение доступа в здания и помещения организаций, осуществляющих образовательную деятельность;</a:t>
            </a:r>
          </a:p>
          <a:p>
            <a:pPr fontAlgn="base">
              <a:buNone/>
            </a:pPr>
            <a:r>
              <a:rPr lang="ru-RU" dirty="0" smtClean="0"/>
              <a:t>6) другие условия, без которых освоение образовательных программ обучающимися с ограниченными возможностями здоровья, </a:t>
            </a:r>
            <a:r>
              <a:rPr lang="ru-RU" dirty="0" smtClean="0">
                <a:solidFill>
                  <a:srgbClr val="C00000"/>
                </a:solidFill>
              </a:rPr>
              <a:t>инвалидами (детьми-инвалидами) </a:t>
            </a:r>
            <a:r>
              <a:rPr lang="ru-RU" dirty="0" smtClean="0"/>
              <a:t>невозможно или затруднено.";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Статья </a:t>
            </a:r>
            <a:r>
              <a:rPr lang="ru-RU" b="1" dirty="0" smtClean="0"/>
              <a:t>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9755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Настоящий Федеральный закон вступает в силу с 1 марта 2025 года.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1000" y="3657600"/>
            <a:ext cx="8305800" cy="2438400"/>
          </a:xfrm>
        </p:spPr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ru-RU" i="1" dirty="0" smtClean="0"/>
              <a:t>                                                                                           Президент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</a:t>
            </a:r>
            <a:r>
              <a:rPr lang="ru-RU" i="1" dirty="0" smtClean="0"/>
              <a:t>Российской </a:t>
            </a:r>
            <a:r>
              <a:rPr lang="ru-RU" i="1" dirty="0" smtClean="0"/>
              <a:t>Федерации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           </a:t>
            </a:r>
            <a:r>
              <a:rPr lang="ru-RU" i="1" dirty="0" smtClean="0"/>
              <a:t>В</a:t>
            </a:r>
            <a:r>
              <a:rPr lang="ru-RU" i="1" dirty="0" smtClean="0"/>
              <a:t>. ПУТИН</a:t>
            </a:r>
            <a:endParaRPr lang="ru-RU" dirty="0" smtClean="0"/>
          </a:p>
          <a:p>
            <a:pPr fontAlgn="base">
              <a:buNone/>
            </a:pPr>
            <a:endParaRPr lang="ru-RU" dirty="0" smtClean="0"/>
          </a:p>
          <a:p>
            <a:pPr fontAlgn="base">
              <a:buNone/>
            </a:pPr>
            <a:endParaRPr lang="ru-RU" dirty="0" smtClean="0"/>
          </a:p>
          <a:p>
            <a:pPr fontAlgn="base">
              <a:buNone/>
            </a:pPr>
            <a:r>
              <a:rPr lang="ru-RU" dirty="0" smtClean="0"/>
              <a:t>Москва</a:t>
            </a:r>
            <a:r>
              <a:rPr lang="ru-RU" dirty="0" smtClean="0"/>
              <a:t>, Кремль</a:t>
            </a:r>
          </a:p>
          <a:p>
            <a:pPr fontAlgn="base">
              <a:buNone/>
            </a:pPr>
            <a:r>
              <a:rPr lang="ru-RU" dirty="0" smtClean="0"/>
              <a:t>8 августа 2024 года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305800" cy="762000"/>
          </a:xfrm>
        </p:spPr>
        <p:txBody>
          <a:bodyPr>
            <a:normAutofit fontScale="90000"/>
          </a:bodyPr>
          <a:lstStyle/>
          <a:p>
            <a:pPr algn="ctr"/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86800" cy="6096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ДОКУМЕНТЫ ВСТУПАЮТ В СИЛУ С 1 МАРТА 2025 ГОДА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" y="914400"/>
            <a:ext cx="8229600" cy="54864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" y="914400"/>
          <a:ext cx="891540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905000"/>
                <a:gridCol w="2057400"/>
                <a:gridCol w="3200400"/>
              </a:tblGrid>
              <a:tr h="5791200"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Федеральный закон от 08.08.2024г.</a:t>
                      </a:r>
                    </a:p>
                    <a:p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«О внесении изменений </a:t>
                      </a:r>
                      <a:r>
                        <a:rPr lang="ru-RU" dirty="0" smtClean="0"/>
                        <a:t>в Федеральный закон "Об образовании в  Российской Федерации" 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Приказ Мин просвещения России от 01.11.2024 № 763 «Об утверждении Положения о психолого-медико-педагогической комиссии»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Приказ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Министерства просвещения Российской Федерации </a:t>
                      </a:r>
                      <a:r>
                        <a:rPr kumimoji="0" lang="ru-RU" sz="16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6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06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ru-RU" sz="16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ru-RU" sz="16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№ </a:t>
                      </a:r>
                      <a:r>
                        <a:rPr kumimoji="0" lang="ru-RU" sz="16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778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"Об утверждении типового порядка организации деятельности по оказанию психолого-педагогической‚ медицинской и социальной помощи, в том числе типового порядка деятельности центра психолого-педагогической, медицинской и социальной помощи"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Приказ Министерства просвещения Российской Федерации от 22 октября 2024 г. </a:t>
                      </a:r>
                      <a:r>
                        <a:rPr kumimoji="0" lang="ru-RU" sz="1800" b="0" i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№731 </a:t>
                      </a:r>
                      <a:r>
                        <a:rPr kumimoji="0" lang="ru-RU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"Об утверждении образца свидетельства об обучении и порядка его выдачи лицам с ограниченными возможностями здоровья (с нарушением интеллекта), не имеющим основного общего и среднего общего образования и обучавшимся по адаптированным основным общеобразовательным программам".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 smtClean="0"/>
              <a:t>Часть 6 статьи 28 дополнено пунктом 4</a:t>
            </a:r>
            <a:endParaRPr lang="ru-RU" sz="36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3124200" cy="44348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Норма отсутствовала.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dirty="0" smtClean="0"/>
              <a:t>    образовательные организации обязаны </a:t>
            </a:r>
            <a:r>
              <a:rPr lang="ru-RU" sz="2800" b="1" dirty="0" smtClean="0"/>
              <a:t>«создавать специальные условия для получения образования обучающимися с ограниченными возможностями здоровья, инвалидами (детьми-инвалидами) в соответствии с рекомендациями ПМПК».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733800" y="3657600"/>
            <a:ext cx="978408" cy="865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 smtClean="0"/>
              <a:t>Часть 5 статьи 41 третье предложение</a:t>
            </a:r>
            <a:endParaRPr lang="ru-RU" sz="36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914401"/>
            <a:ext cx="8382000" cy="6857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5. «…» Основанием для организации </a:t>
            </a:r>
            <a:r>
              <a:rPr lang="ru-RU" sz="1600" u="sng" dirty="0" smtClean="0"/>
              <a:t>обучения на дому или в медицинской организации </a:t>
            </a:r>
            <a:r>
              <a:rPr lang="ru-RU" sz="1600" dirty="0" smtClean="0"/>
              <a:t>являются заключение медицинской организации и в письменной форме обращение родителей (законных представителей).</a:t>
            </a: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28600" y="1981200"/>
            <a:ext cx="87630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5. «…» Основанием для организации </a:t>
            </a:r>
            <a:r>
              <a:rPr lang="ru-RU" sz="1600" u="sng" dirty="0" smtClean="0">
                <a:solidFill>
                  <a:srgbClr val="0070C0"/>
                </a:solidFill>
              </a:rPr>
              <a:t>обучения на дому </a:t>
            </a:r>
            <a:r>
              <a:rPr lang="ru-RU" sz="1600" dirty="0" smtClean="0"/>
              <a:t>являются обращение в </a:t>
            </a:r>
            <a:r>
              <a:rPr lang="ru-RU" sz="1600" u="sng" dirty="0" smtClean="0"/>
              <a:t>письменной форме родителей </a:t>
            </a:r>
            <a:r>
              <a:rPr lang="ru-RU" sz="1600" dirty="0" smtClean="0"/>
              <a:t>(законных представителей</a:t>
            </a:r>
            <a:r>
              <a:rPr lang="ru-RU" sz="1600" u="sng" dirty="0" smtClean="0"/>
              <a:t>) и медицинское заключение</a:t>
            </a:r>
            <a:r>
              <a:rPr lang="ru-RU" sz="1600" dirty="0" smtClean="0"/>
              <a:t>, выданное медицинской организацией в порядке, установленном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здравоохранения, о наличии у ребенка заболевания, включенного в перечень заболеваний, наличие которых дает право на обучение по основным общеобразовательным программам на дому, утвержденный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здравоохранения. </a:t>
            </a:r>
          </a:p>
          <a:p>
            <a:pPr>
              <a:buNone/>
            </a:pPr>
            <a:r>
              <a:rPr lang="ru-RU" sz="1600" dirty="0" smtClean="0"/>
              <a:t>Основанием для организации </a:t>
            </a:r>
            <a:r>
              <a:rPr lang="ru-RU" sz="1600" u="sng" dirty="0" smtClean="0">
                <a:solidFill>
                  <a:srgbClr val="0070C0"/>
                </a:solidFill>
              </a:rPr>
              <a:t>обучения в медицинской организации </a:t>
            </a:r>
            <a:r>
              <a:rPr lang="ru-RU" sz="1600" dirty="0" smtClean="0"/>
              <a:t>являются обращение в письменной форме родителей (законных представителей) и справка, выданная медицинской организацией в порядке, установленном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здравоохранения, подтверждающая факт госпитализации ребенка в медицинскую организацию, оказывающую специализированную, в том числе высокотехнологичную, медицинскую помощь.</a:t>
            </a:r>
            <a:endParaRPr lang="ru-RU" sz="16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572000" y="144780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438912"/>
          </a:xfrm>
        </p:spPr>
        <p:txBody>
          <a:bodyPr>
            <a:noAutofit/>
          </a:bodyPr>
          <a:lstStyle/>
          <a:p>
            <a:pPr algn="ctr"/>
            <a:r>
              <a:rPr lang="ru-RU" sz="2800" b="1" u="sng" dirty="0" smtClean="0"/>
              <a:t>Статья 42 часть 4 изложена в новой редакции</a:t>
            </a:r>
            <a:endParaRPr lang="ru-RU" sz="28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8763000" cy="5257799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ru-RU" sz="1600" u="sng" dirty="0" smtClean="0"/>
              <a:t>Центр психолого-педагогической, медицинской и социальной помощи </a:t>
            </a:r>
            <a:r>
              <a:rPr lang="ru-RU" sz="1600" dirty="0" smtClean="0"/>
              <a:t>наряду с помощью, предусмотренной частью 1 настоящей статьи, также:</a:t>
            </a:r>
          </a:p>
          <a:p>
            <a:pPr fontAlgn="base">
              <a:buNone/>
            </a:pPr>
            <a:r>
              <a:rPr lang="ru-RU" sz="1600" dirty="0" smtClean="0"/>
              <a:t>1)оказывает помощь организациям, осуществляющим образовательную деятельность, по вопросам </a:t>
            </a:r>
            <a:r>
              <a:rPr lang="ru-RU" sz="1600" b="1" u="sng" dirty="0" smtClean="0"/>
              <a:t>реализации основных общеобразовательных программ, включая адаптированные основные общеобразовательные программы</a:t>
            </a:r>
            <a:r>
              <a:rPr lang="ru-RU" sz="1600" dirty="0" smtClean="0"/>
              <a:t>, по вопросам обучения и воспитания обучающихся, в том числе в части:</a:t>
            </a:r>
          </a:p>
          <a:p>
            <a:pPr fontAlgn="base">
              <a:buNone/>
            </a:pPr>
            <a:r>
              <a:rPr lang="ru-RU" sz="1600" dirty="0" smtClean="0"/>
              <a:t>а) </a:t>
            </a:r>
            <a:r>
              <a:rPr lang="ru-RU" sz="1600" b="1" u="sng" dirty="0" smtClean="0"/>
              <a:t>психолого-педагогического сопровождения</a:t>
            </a:r>
            <a:r>
              <a:rPr lang="ru-RU" sz="1600" b="1" dirty="0" smtClean="0"/>
              <a:t> </a:t>
            </a:r>
            <a:r>
              <a:rPr lang="ru-RU" sz="1600" dirty="0" smtClean="0"/>
              <a:t>реализации основных общеобразовательных программ, включая адаптированные основные общеобразовательные программы;</a:t>
            </a:r>
          </a:p>
          <a:p>
            <a:pPr fontAlgn="base">
              <a:buNone/>
            </a:pPr>
            <a:r>
              <a:rPr lang="ru-RU" sz="1600" dirty="0" smtClean="0"/>
              <a:t>б) </a:t>
            </a:r>
            <a:r>
              <a:rPr lang="ru-RU" sz="1600" b="1" u="sng" dirty="0" smtClean="0"/>
              <a:t>методической помощи </a:t>
            </a:r>
            <a:r>
              <a:rPr lang="ru-RU" sz="1600" dirty="0" smtClean="0"/>
              <a:t>в разработке и реализации основных общеобразовательных программ, включая адаптированные основные общеобразовательные программы, в разработке и реализации индивидуальных учебных планов;</a:t>
            </a:r>
          </a:p>
          <a:p>
            <a:pPr fontAlgn="base">
              <a:buNone/>
            </a:pPr>
            <a:r>
              <a:rPr lang="ru-RU" sz="1600" dirty="0" smtClean="0"/>
              <a:t>в) методической помощи в выборе </a:t>
            </a:r>
            <a:r>
              <a:rPr lang="ru-RU" sz="1600" b="1" u="sng" dirty="0" smtClean="0"/>
              <a:t>оптимальных форм, методов и средств обучения и воспитания обучающихся</a:t>
            </a:r>
            <a:r>
              <a:rPr lang="ru-RU" sz="1600" b="1" dirty="0" smtClean="0"/>
              <a:t>;</a:t>
            </a:r>
          </a:p>
          <a:p>
            <a:pPr fontAlgn="base">
              <a:buNone/>
            </a:pPr>
            <a:r>
              <a:rPr lang="ru-RU" sz="1600" dirty="0" smtClean="0"/>
              <a:t>г) методической помощи </a:t>
            </a:r>
            <a:r>
              <a:rPr lang="ru-RU" sz="1600" u="sng" dirty="0" smtClean="0"/>
              <a:t>в </a:t>
            </a:r>
            <a:r>
              <a:rPr lang="ru-RU" sz="1600" b="1" u="sng" dirty="0" smtClean="0"/>
              <a:t>выявлении и устранении потенциальных препятствий к обучению и воспитанию обучающихся</a:t>
            </a:r>
            <a:r>
              <a:rPr lang="ru-RU" sz="1600" dirty="0" smtClean="0"/>
              <a:t>;</a:t>
            </a:r>
          </a:p>
          <a:p>
            <a:pPr fontAlgn="base">
              <a:buNone/>
            </a:pPr>
            <a:endParaRPr lang="ru-RU" sz="1600" dirty="0" smtClean="0"/>
          </a:p>
          <a:p>
            <a:pPr fontAlgn="base">
              <a:buNone/>
            </a:pPr>
            <a:r>
              <a:rPr lang="ru-RU" sz="1600" dirty="0" smtClean="0"/>
              <a:t>2) осуществляет </a:t>
            </a:r>
            <a:r>
              <a:rPr lang="ru-RU" sz="1600" b="1" u="sng" dirty="0" smtClean="0"/>
              <a:t>мониторинг эффективности</a:t>
            </a:r>
            <a:r>
              <a:rPr lang="ru-RU" sz="1600" dirty="0" smtClean="0"/>
              <a:t> оказываемой организациями, осуществляющими образовательную деятельность, психолого-педагогической, медицинской и социальной помощи детям, испытывающим трудности в освоении основных общеобразовательных программ, развитии и социальной адаптации."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515112"/>
          </a:xfrm>
        </p:spPr>
        <p:txBody>
          <a:bodyPr>
            <a:noAutofit/>
          </a:bodyPr>
          <a:lstStyle/>
          <a:p>
            <a:pPr algn="ctr"/>
            <a:r>
              <a:rPr lang="ru-RU" sz="2400" b="1" u="sng" dirty="0" smtClean="0"/>
              <a:t>Статья 43 часть 5 , Статья 60 часть 13, Статья 79 пункт 3д</a:t>
            </a:r>
            <a:endParaRPr lang="ru-RU" sz="24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3200400" cy="44348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«с умственной отсталостью»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«со сложными дефектами»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920085"/>
            <a:ext cx="3352800" cy="44348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«</a:t>
            </a:r>
            <a:r>
              <a:rPr lang="ru-RU" dirty="0" smtClean="0">
                <a:solidFill>
                  <a:srgbClr val="C00000"/>
                </a:solidFill>
              </a:rPr>
              <a:t>с нарушением интеллекта</a:t>
            </a:r>
            <a:r>
              <a:rPr lang="ru-RU" dirty="0" smtClean="0"/>
              <a:t>»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 smtClean="0">
                <a:solidFill>
                  <a:srgbClr val="C00000"/>
                </a:solidFill>
              </a:rPr>
              <a:t>с тяжёлыми и множественными нарушениями развития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810000" y="2209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3810000" y="3962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>Пункт 6 части 1 статьи 48 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38862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/>
              <a:t>Статья 48. Обязанности и ответственность педагогических работников</a:t>
            </a:r>
          </a:p>
          <a:p>
            <a:pPr>
              <a:buNone/>
            </a:pPr>
            <a:r>
              <a:rPr lang="ru-RU" sz="1800" dirty="0" smtClean="0"/>
              <a:t>1. Педагогические работники обязаны:</a:t>
            </a:r>
          </a:p>
          <a:p>
            <a:pPr>
              <a:buNone/>
            </a:pPr>
            <a:r>
              <a:rPr lang="ru-RU" sz="1800" dirty="0" smtClean="0"/>
              <a:t>6) учитывать особенности психофизического развития обучающихся и состояние их здоровья, соблюдать специальные условия, необходимые для получения образования лицами с ограниченными возможностями здоровья, взаимодействовать при необходимости с медицинскими организациями;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0712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1. Педагогические работники обязаны:</a:t>
            </a:r>
          </a:p>
          <a:p>
            <a:pPr>
              <a:buNone/>
            </a:pPr>
            <a:r>
              <a:rPr lang="ru-RU" dirty="0" smtClean="0"/>
              <a:t>6) учитывать особенности психофизического развития обучающихся и состояние их здоровья, соблюдать специальные условия, необходимые для получения образования лицами с ограниченными возможностями здоровья, </a:t>
            </a:r>
            <a:r>
              <a:rPr lang="ru-RU" dirty="0" smtClean="0">
                <a:solidFill>
                  <a:srgbClr val="C00000"/>
                </a:solidFill>
              </a:rPr>
              <a:t>инвалидами (детьми-инвалидами) в части реализации адаптированных образовательных программ, использования форм, методов и средств обучения и воспитания</a:t>
            </a:r>
            <a:r>
              <a:rPr lang="ru-RU" dirty="0" smtClean="0"/>
              <a:t>, взаимодействовать при необходимости с медицинскими организациями </a:t>
            </a:r>
            <a:r>
              <a:rPr lang="ru-RU" dirty="0" smtClean="0">
                <a:solidFill>
                  <a:srgbClr val="C00000"/>
                </a:solidFill>
              </a:rPr>
              <a:t>и центрами психолого-педагогической, медицинской и социальной помощи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733800" y="3733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 smtClean="0"/>
              <a:t>Часть 13 статьи 60</a:t>
            </a:r>
            <a:endParaRPr lang="ru-RU" sz="28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chemeClr val="lt1"/>
                </a:solidFill>
              </a:rPr>
              <a:t>     </a:t>
            </a:r>
            <a:r>
              <a:rPr lang="ru-RU" sz="3100" b="1" dirty="0" smtClean="0"/>
              <a:t>Приказ Министерства просвещения Российской Федерации от 22 октября 2024 г. №731 </a:t>
            </a:r>
            <a:r>
              <a:rPr lang="ru-RU" sz="3100" dirty="0" smtClean="0"/>
              <a:t>"Об утверждении образца свидетельства об обучении и порядка его выдачи лицам с ограниченными возможностями здоровья (с нарушением интеллекта), не имеющим основного общего и среднего общего образования и обучавшимся по адаптированным основным общеобразовательным программам".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4000" dirty="0" smtClean="0"/>
              <a:t>Вступает в силу с 1 марта 2025 года.</a:t>
            </a:r>
          </a:p>
          <a:p>
            <a:pPr>
              <a:buNone/>
            </a:pPr>
            <a:r>
              <a:rPr lang="ru-RU" sz="2800" dirty="0" smtClean="0">
                <a:solidFill>
                  <a:schemeClr val="lt1"/>
                </a:solidFill>
              </a:rPr>
              <a:t>образца свидетельства об обучении и порядка его выдачи лицам с ограниченными возможностями здоровья (с нарушением интеллекта), не имеющим основного общего и среднего общего образования и обучавшимся по адаптированным основным общеобразовательным программам".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>Статья 79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8382000" cy="4983325"/>
          </a:xfrm>
        </p:spPr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ru-RU" dirty="0" smtClean="0"/>
              <a:t>      </a:t>
            </a:r>
            <a:r>
              <a:rPr lang="ru-RU" sz="2800" dirty="0" smtClean="0"/>
              <a:t>наименование дополнить словами ", инвалидами (д</a:t>
            </a:r>
            <a:r>
              <a:rPr lang="ru-RU" sz="2800" dirty="0" smtClean="0">
                <a:solidFill>
                  <a:srgbClr val="C00000"/>
                </a:solidFill>
              </a:rPr>
              <a:t>етьми-инвалидами</a:t>
            </a:r>
            <a:r>
              <a:rPr lang="ru-RU" sz="2800" dirty="0" smtClean="0"/>
              <a:t>)";</a:t>
            </a:r>
          </a:p>
          <a:p>
            <a:pPr fontAlgn="base">
              <a:buNone/>
            </a:pPr>
            <a:r>
              <a:rPr lang="ru-RU" sz="2800" dirty="0" smtClean="0"/>
              <a:t>б)часть 1 изложить в следующей редакции:</a:t>
            </a:r>
          </a:p>
          <a:p>
            <a:pPr fontAlgn="base">
              <a:buNone/>
            </a:pPr>
            <a:r>
              <a:rPr lang="ru-RU" sz="2800" dirty="0" smtClean="0"/>
              <a:t>"</a:t>
            </a:r>
            <a:r>
              <a:rPr lang="ru-RU" sz="2800" dirty="0" smtClean="0">
                <a:solidFill>
                  <a:srgbClr val="C00000"/>
                </a:solidFill>
              </a:rPr>
              <a:t>1.Условия организации обучения и воспитания обучающихся с ограниченными возможностями здоровья, инвалидов (детей-инвалидов) определяются в рекомендациях психолого-медико-педагогической комиссии, а для инвалидов (детей-инвалидов) также в соответствии с индивидуальной программой реабилитации и абилитации инвалида (ребенка-инвалида)</a:t>
            </a:r>
            <a:r>
              <a:rPr lang="ru-RU" sz="2800" dirty="0" smtClean="0"/>
              <a:t>.";</a:t>
            </a:r>
          </a:p>
          <a:p>
            <a:pPr fontAlgn="base">
              <a:buNone/>
            </a:pPr>
            <a:r>
              <a:rPr lang="ru-RU" sz="2800" dirty="0" smtClean="0"/>
              <a:t>в)</a:t>
            </a:r>
            <a:r>
              <a:rPr lang="ru-RU" sz="2800" dirty="0" err="1" smtClean="0"/>
              <a:t>в</a:t>
            </a:r>
            <a:r>
              <a:rPr lang="ru-RU" sz="2800" dirty="0" smtClean="0"/>
              <a:t> части 2 первое предложение изложить в следующей редакции: "Общее образование обучающихся с ограниченными возможностями здоровья, </a:t>
            </a:r>
            <a:r>
              <a:rPr lang="ru-RU" sz="2800" dirty="0" smtClean="0">
                <a:solidFill>
                  <a:srgbClr val="C00000"/>
                </a:solidFill>
              </a:rPr>
              <a:t>инвалидов (детей-инвалидов) </a:t>
            </a:r>
            <a:r>
              <a:rPr lang="ru-RU" sz="2800" dirty="0" smtClean="0"/>
              <a:t>осуществляется в организациях, осуществляющих образовательную деятельность по адаптированным основным общеобразовательным программам, в соответствии с рекомендациями психолого-медико-педагогической комиссии.";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358</TotalTime>
  <Words>1021</Words>
  <Application>Microsoft Office PowerPoint</Application>
  <PresentationFormat>Экран (4:3)</PresentationFormat>
  <Paragraphs>76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Слайд 1</vt:lpstr>
      <vt:lpstr>ДОКУМЕНТЫ ВСТУПАЮТ В СИЛУ С 1 МАРТА 2025 ГОДА</vt:lpstr>
      <vt:lpstr>Часть 6 статьи 28 дополнено пунктом 4</vt:lpstr>
      <vt:lpstr>Часть 5 статьи 41 третье предложение</vt:lpstr>
      <vt:lpstr>Статья 42 часть 4 изложена в новой редакции</vt:lpstr>
      <vt:lpstr>Статья 43 часть 5 , Статья 60 часть 13, Статья 79 пункт 3д</vt:lpstr>
      <vt:lpstr>Пункт 6 части 1 статьи 48 </vt:lpstr>
      <vt:lpstr>Часть 13 статьи 60</vt:lpstr>
      <vt:lpstr>Статья 79</vt:lpstr>
      <vt:lpstr>Пункт 3 Статьи 79 изложить:</vt:lpstr>
      <vt:lpstr>Статья 2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Нина Водолазова</dc:creator>
  <cp:lastModifiedBy>User</cp:lastModifiedBy>
  <cp:revision>38</cp:revision>
  <dcterms:created xsi:type="dcterms:W3CDTF">2025-02-20T03:26:59Z</dcterms:created>
  <dcterms:modified xsi:type="dcterms:W3CDTF">2025-02-20T09:38:15Z</dcterms:modified>
</cp:coreProperties>
</file>