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7" r:id="rId12"/>
    <p:sldId id="266" r:id="rId13"/>
  </p:sldIdLst>
  <p:sldSz cx="9144000" cy="6858000" type="screen4x3"/>
  <p:notesSz cx="6858000" cy="9144000"/>
  <p:defaultTextStyle>
    <a:defPPr>
      <a:defRPr lang="en-US"/>
    </a:defPPr>
    <a:lvl1pPr marL="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6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DF51B3-EC5F-45EB-B300-2E279F21234D}" type="datetimeFigureOut">
              <a:rPr lang="ru-RU" smtClean="0"/>
              <a:pPr/>
              <a:t>20.02.2025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D0AEA3-84C7-4928-BD49-07786F41C665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D0AEA3-84C7-4928-BD49-07786F41C665}" type="slidenum">
              <a:rPr lang="ru-RU" smtClean="0"/>
              <a:pPr/>
              <a:t>2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2/20/2025</a:t>
            </a:fld>
            <a:endParaRPr lang="en-US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2/20/2025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2/20/2025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2/20/2025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2/20/2025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2/20/2025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2/20/2025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2/20/2025</a:t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2/20/2025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2/20/2025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2/20/2025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EAF463A-BC7C-46EE-9F1E-7F377CCA4891}" type="datetimeFigureOut">
              <a:rPr lang="en-US" smtClean="0"/>
              <a:pPr/>
              <a:t>2/20/2025</a:t>
            </a:fld>
            <a:endParaRPr lang="en-US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33400" y="990600"/>
            <a:ext cx="7854696" cy="3990536"/>
          </a:xfrm>
        </p:spPr>
        <p:txBody>
          <a:bodyPr>
            <a:normAutofit/>
          </a:bodyPr>
          <a:lstStyle/>
          <a:p>
            <a:pPr algn="ctr"/>
            <a:r>
              <a:rPr lang="ru-RU" sz="3600" b="1" dirty="0" smtClean="0"/>
              <a:t>Федеральный закон</a:t>
            </a:r>
          </a:p>
          <a:p>
            <a:pPr algn="ctr"/>
            <a:r>
              <a:rPr lang="ru-RU" sz="3600" b="1" dirty="0" smtClean="0"/>
              <a:t>от 8.08.2024 г. № 315</a:t>
            </a:r>
          </a:p>
          <a:p>
            <a:pPr algn="ctr"/>
            <a:r>
              <a:rPr lang="ru-RU" sz="3600" b="1" dirty="0" smtClean="0"/>
              <a:t>«О внесении изменений</a:t>
            </a:r>
          </a:p>
          <a:p>
            <a:pPr algn="ctr"/>
            <a:r>
              <a:rPr lang="ru-RU" sz="3600" b="1" dirty="0" smtClean="0"/>
              <a:t>в Федеральный закон</a:t>
            </a:r>
          </a:p>
          <a:p>
            <a:pPr algn="ctr"/>
            <a:r>
              <a:rPr lang="ru-RU" sz="3600" b="1" dirty="0" smtClean="0"/>
              <a:t>«Об образовании</a:t>
            </a:r>
          </a:p>
          <a:p>
            <a:pPr algn="ctr"/>
            <a:r>
              <a:rPr lang="ru-RU" sz="3600" b="1" dirty="0" smtClean="0"/>
              <a:t>в Российской Федерации»</a:t>
            </a:r>
            <a:endParaRPr lang="ru-RU" sz="3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515112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u="sng" dirty="0" smtClean="0"/>
              <a:t>Пункт 3 Статьи 79 изложить: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447800"/>
            <a:ext cx="8534400" cy="4907125"/>
          </a:xfrm>
        </p:spPr>
        <p:txBody>
          <a:bodyPr>
            <a:normAutofit fontScale="62500" lnSpcReduction="20000"/>
          </a:bodyPr>
          <a:lstStyle/>
          <a:p>
            <a:pPr fontAlgn="base">
              <a:buNone/>
            </a:pPr>
            <a:r>
              <a:rPr lang="ru-RU" dirty="0" smtClean="0"/>
              <a:t>Под специальными условиями для получения образования обучающимися с ограниченными возможностями здоровья, </a:t>
            </a:r>
            <a:r>
              <a:rPr lang="ru-RU" dirty="0" smtClean="0">
                <a:solidFill>
                  <a:srgbClr val="C00000"/>
                </a:solidFill>
              </a:rPr>
              <a:t>инвалидами (детьми-инвалидами) </a:t>
            </a:r>
            <a:r>
              <a:rPr lang="ru-RU" dirty="0" smtClean="0"/>
              <a:t>в настоящем Федеральном законе понимаются:</a:t>
            </a:r>
          </a:p>
          <a:p>
            <a:pPr fontAlgn="base">
              <a:buNone/>
            </a:pPr>
            <a:r>
              <a:rPr lang="ru-RU" dirty="0" smtClean="0"/>
              <a:t>1) условия обучения, воспитания и развития, обеспечивающие адаптацию содержания образования и включающие в себя использование адаптированных образовательных программ, методов </a:t>
            </a:r>
            <a:r>
              <a:rPr lang="ru-RU" dirty="0" smtClean="0">
                <a:solidFill>
                  <a:srgbClr val="C00000"/>
                </a:solidFill>
              </a:rPr>
              <a:t>и средств </a:t>
            </a:r>
            <a:r>
              <a:rPr lang="ru-RU" dirty="0" smtClean="0"/>
              <a:t>обучения и воспитания, </a:t>
            </a:r>
            <a:r>
              <a:rPr lang="ru-RU" dirty="0" smtClean="0">
                <a:solidFill>
                  <a:srgbClr val="C00000"/>
                </a:solidFill>
              </a:rPr>
              <a:t>учитывающих особенности психофизического развития таких обучающихся и состояние их здоровья</a:t>
            </a:r>
            <a:r>
              <a:rPr lang="ru-RU" dirty="0" smtClean="0"/>
              <a:t>;</a:t>
            </a:r>
          </a:p>
          <a:p>
            <a:pPr fontAlgn="base">
              <a:buNone/>
            </a:pPr>
            <a:r>
              <a:rPr lang="ru-RU" dirty="0" smtClean="0"/>
              <a:t>2) проведение групповых и индивидуальных коррекционных занятий;</a:t>
            </a:r>
          </a:p>
          <a:p>
            <a:pPr fontAlgn="base">
              <a:buNone/>
            </a:pPr>
            <a:r>
              <a:rPr lang="ru-RU" dirty="0" smtClean="0"/>
              <a:t>3) обеспечение специальными учебниками, учебными пособиями и дидактическими материалами, специальными техническими средствами обучения коллективного и индивидуального пользования;</a:t>
            </a:r>
          </a:p>
          <a:p>
            <a:pPr fontAlgn="base">
              <a:buNone/>
            </a:pPr>
            <a:r>
              <a:rPr lang="ru-RU" dirty="0" smtClean="0"/>
              <a:t>4) </a:t>
            </a:r>
            <a:r>
              <a:rPr lang="ru-RU" dirty="0" smtClean="0">
                <a:solidFill>
                  <a:srgbClr val="C00000"/>
                </a:solidFill>
              </a:rPr>
              <a:t>обеспечение предоставления услуг ассистента (помощника), оказывающего необходимую техническую помощь, переводчика русского жестового языка (</a:t>
            </a:r>
            <a:r>
              <a:rPr lang="ru-RU" dirty="0" err="1" smtClean="0">
                <a:solidFill>
                  <a:srgbClr val="C00000"/>
                </a:solidFill>
              </a:rPr>
              <a:t>сурдопереводчика</a:t>
            </a:r>
            <a:r>
              <a:rPr lang="ru-RU" dirty="0" smtClean="0">
                <a:solidFill>
                  <a:srgbClr val="C00000"/>
                </a:solidFill>
              </a:rPr>
              <a:t>, </a:t>
            </a:r>
            <a:r>
              <a:rPr lang="ru-RU" dirty="0" err="1" smtClean="0">
                <a:solidFill>
                  <a:srgbClr val="C00000"/>
                </a:solidFill>
              </a:rPr>
              <a:t>тифлосурдопереводчика</a:t>
            </a:r>
            <a:r>
              <a:rPr lang="ru-RU" dirty="0" smtClean="0">
                <a:solidFill>
                  <a:srgbClr val="C00000"/>
                </a:solidFill>
              </a:rPr>
              <a:t>), а также педагогических работников в соответствии с рекомендациями психолого-медико-педагогической комиссии</a:t>
            </a:r>
            <a:r>
              <a:rPr lang="ru-RU" dirty="0" smtClean="0"/>
              <a:t>;</a:t>
            </a:r>
          </a:p>
          <a:p>
            <a:pPr fontAlgn="base">
              <a:buNone/>
            </a:pPr>
            <a:r>
              <a:rPr lang="ru-RU" dirty="0" smtClean="0"/>
              <a:t>5) обеспечение доступа в здания и помещения организаций, осуществляющих образовательную деятельность;</a:t>
            </a:r>
          </a:p>
          <a:p>
            <a:pPr fontAlgn="base">
              <a:buNone/>
            </a:pPr>
            <a:r>
              <a:rPr lang="ru-RU" dirty="0" smtClean="0"/>
              <a:t>6) другие условия, без которых освоение образовательных программ обучающимися с ограниченными возможностями здоровья, </a:t>
            </a:r>
            <a:r>
              <a:rPr lang="ru-RU" dirty="0" smtClean="0">
                <a:solidFill>
                  <a:srgbClr val="C00000"/>
                </a:solidFill>
              </a:rPr>
              <a:t>инвалидами (детьми-инвалидами) </a:t>
            </a:r>
            <a:r>
              <a:rPr lang="ru-RU" dirty="0" smtClean="0"/>
              <a:t>невозможно или затруднено.";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591312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/>
              <a:t>Статья </a:t>
            </a:r>
            <a:r>
              <a:rPr lang="ru-RU" b="1" dirty="0" smtClean="0"/>
              <a:t>2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8229600" cy="975515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3600" dirty="0" smtClean="0"/>
              <a:t>Настоящий Федеральный закон вступает в силу с 1 марта 2025 года.</a:t>
            </a:r>
            <a:endParaRPr lang="ru-RU" sz="3600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381000" y="3657600"/>
            <a:ext cx="8305800" cy="2438400"/>
          </a:xfrm>
        </p:spPr>
        <p:txBody>
          <a:bodyPr>
            <a:normAutofit fontScale="92500" lnSpcReduction="20000"/>
          </a:bodyPr>
          <a:lstStyle/>
          <a:p>
            <a:pPr fontAlgn="base">
              <a:buNone/>
            </a:pPr>
            <a:r>
              <a:rPr lang="ru-RU" i="1" dirty="0" smtClean="0"/>
              <a:t>                                                                                           Президент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                                                             </a:t>
            </a:r>
            <a:r>
              <a:rPr lang="ru-RU" i="1" dirty="0" smtClean="0"/>
              <a:t>Российской </a:t>
            </a:r>
            <a:r>
              <a:rPr lang="ru-RU" i="1" dirty="0" smtClean="0"/>
              <a:t>Федерации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                                                                                   </a:t>
            </a:r>
            <a:r>
              <a:rPr lang="ru-RU" i="1" dirty="0" smtClean="0"/>
              <a:t>В</a:t>
            </a:r>
            <a:r>
              <a:rPr lang="ru-RU" i="1" dirty="0" smtClean="0"/>
              <a:t>. ПУТИН</a:t>
            </a:r>
            <a:endParaRPr lang="ru-RU" dirty="0" smtClean="0"/>
          </a:p>
          <a:p>
            <a:pPr fontAlgn="base">
              <a:buNone/>
            </a:pPr>
            <a:endParaRPr lang="ru-RU" dirty="0" smtClean="0"/>
          </a:p>
          <a:p>
            <a:pPr fontAlgn="base">
              <a:buNone/>
            </a:pPr>
            <a:endParaRPr lang="ru-RU" dirty="0" smtClean="0"/>
          </a:p>
          <a:p>
            <a:pPr fontAlgn="base">
              <a:buNone/>
            </a:pPr>
            <a:r>
              <a:rPr lang="ru-RU" dirty="0" smtClean="0"/>
              <a:t>Москва</a:t>
            </a:r>
            <a:r>
              <a:rPr lang="ru-RU" dirty="0" smtClean="0"/>
              <a:t>, Кремль</a:t>
            </a:r>
          </a:p>
          <a:p>
            <a:pPr fontAlgn="base">
              <a:buNone/>
            </a:pPr>
            <a:r>
              <a:rPr lang="ru-RU" dirty="0" smtClean="0"/>
              <a:t>8 августа 2024 года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905000"/>
            <a:ext cx="8305800" cy="762000"/>
          </a:xfrm>
        </p:spPr>
        <p:txBody>
          <a:bodyPr>
            <a:normAutofit fontScale="90000"/>
          </a:bodyPr>
          <a:lstStyle/>
          <a:p>
            <a:pPr algn="ctr"/>
            <a:endParaRPr lang="ru-RU" b="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28600" y="152400"/>
            <a:ext cx="8686800" cy="609600"/>
          </a:xfrm>
        </p:spPr>
        <p:txBody>
          <a:bodyPr>
            <a:noAutofit/>
          </a:bodyPr>
          <a:lstStyle/>
          <a:p>
            <a:pPr algn="ctr"/>
            <a:r>
              <a:rPr lang="ru-RU" sz="2400" dirty="0" smtClean="0">
                <a:solidFill>
                  <a:schemeClr val="tx1"/>
                </a:solidFill>
              </a:rPr>
              <a:t>ДОКУМЕНТЫ ВСТУПАЮТ В СИЛУ С 1 МАРТА 2025 ГОДА</a:t>
            </a:r>
            <a:endParaRPr lang="ru-RU" sz="2400" dirty="0">
              <a:solidFill>
                <a:schemeClr val="tx1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" y="914400"/>
            <a:ext cx="8229600" cy="5486400"/>
          </a:xfrm>
        </p:spPr>
        <p:txBody>
          <a:bodyPr/>
          <a:lstStyle/>
          <a:p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152400" y="914400"/>
          <a:ext cx="8915400" cy="5791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52600"/>
                <a:gridCol w="1905000"/>
                <a:gridCol w="2057400"/>
                <a:gridCol w="3200400"/>
              </a:tblGrid>
              <a:tr h="5791200">
                <a:tc>
                  <a:txBody>
                    <a:bodyPr/>
                    <a:lstStyle/>
                    <a:p>
                      <a:r>
                        <a:rPr kumimoji="0" lang="ru-RU" sz="1800" b="1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Федеральный закон от 08.08.2024г.</a:t>
                      </a:r>
                    </a:p>
                    <a:p>
                      <a:r>
                        <a:rPr kumimoji="0" lang="ru-RU" sz="1800" b="1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«О внесении изменений </a:t>
                      </a:r>
                      <a:r>
                        <a:rPr lang="ru-RU" dirty="0" smtClean="0"/>
                        <a:t>в Федеральный закон "Об образовании в  Российской Федерации" 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Приказ Мин просвещения России от 01.11.2024 № 763 «Об утверждении Положения о психолого-медико-педагогической комиссии»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600" b="1" i="0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Приказ</a:t>
                      </a:r>
                      <a:r>
                        <a:rPr kumimoji="0" lang="ru-RU" sz="1600" b="0" i="0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 Министерства просвещения Российской Федерации </a:t>
                      </a:r>
                      <a:r>
                        <a:rPr kumimoji="0" lang="ru-RU" sz="1600" b="1" i="0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от</a:t>
                      </a:r>
                      <a:r>
                        <a:rPr kumimoji="0" lang="ru-RU" sz="1600" b="0" i="0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r>
                        <a:rPr kumimoji="0" lang="ru-RU" sz="1600" b="1" i="0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06</a:t>
                      </a:r>
                      <a:r>
                        <a:rPr kumimoji="0" lang="ru-RU" sz="1600" b="0" i="0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r>
                        <a:rPr kumimoji="0" lang="ru-RU" sz="1600" b="1" i="0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11</a:t>
                      </a:r>
                      <a:r>
                        <a:rPr kumimoji="0" lang="ru-RU" sz="1600" b="0" i="0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r>
                        <a:rPr kumimoji="0" lang="ru-RU" sz="1600" b="1" i="0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2024</a:t>
                      </a:r>
                      <a:r>
                        <a:rPr kumimoji="0" lang="ru-RU" sz="1600" b="0" i="0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 № </a:t>
                      </a:r>
                      <a:r>
                        <a:rPr kumimoji="0" lang="ru-RU" sz="1600" b="1" i="0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778</a:t>
                      </a:r>
                      <a:r>
                        <a:rPr kumimoji="0" lang="ru-RU" sz="1600" b="0" i="0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 "Об утверждении типового порядка организации деятельности по оказанию психолого-педагогической‚ медицинской и социальной помощи, в том числе типового порядка деятельности центра психолого-педагогической, медицинской и социальной помощи"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800" b="0" i="0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Приказ Министерства просвещения Российской Федерации от 22 октября 2024 г. </a:t>
                      </a:r>
                      <a:r>
                        <a:rPr kumimoji="0" lang="ru-RU" sz="1800" b="0" i="0" u="sng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№731 </a:t>
                      </a:r>
                      <a:r>
                        <a:rPr kumimoji="0" lang="ru-RU" sz="1800" b="0" i="0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"Об утверждении образца свидетельства об обучении и порядка его выдачи лицам с ограниченными возможностями здоровья (с нарушением интеллекта), не имеющим основного общего и среднего общего образования и обучавшимся по адаптированным основным общеобразовательным программам".</a:t>
                      </a:r>
                      <a:endParaRPr lang="ru-RU" sz="18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914400"/>
          </a:xfrm>
        </p:spPr>
        <p:txBody>
          <a:bodyPr>
            <a:normAutofit/>
          </a:bodyPr>
          <a:lstStyle/>
          <a:p>
            <a:pPr algn="ctr"/>
            <a:r>
              <a:rPr lang="ru-RU" sz="3600" b="1" u="sng" dirty="0" smtClean="0"/>
              <a:t>Часть 6 статьи 28 дополнено пунктом 4</a:t>
            </a:r>
            <a:endParaRPr lang="ru-RU" sz="3600" b="1" u="sng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3124200" cy="443484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 fontScale="85000" lnSpcReduction="20000"/>
          </a:bodyPr>
          <a:lstStyle/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Норма отсутствовала.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/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ru-RU" sz="2800" dirty="0" smtClean="0"/>
              <a:t>    образовательные организации обязаны </a:t>
            </a:r>
            <a:r>
              <a:rPr lang="ru-RU" sz="2800" b="1" dirty="0" smtClean="0"/>
              <a:t>«создавать специальные условия для получения образования обучающимися с ограниченными возможностями здоровья, инвалидами (детьми-инвалидами) в соответствии с рекомендациями ПМПК».</a:t>
            </a:r>
            <a:endParaRPr lang="ru-RU" dirty="0"/>
          </a:p>
        </p:txBody>
      </p:sp>
      <p:sp>
        <p:nvSpPr>
          <p:cNvPr id="5" name="Стрелка вправо 4"/>
          <p:cNvSpPr/>
          <p:nvPr/>
        </p:nvSpPr>
        <p:spPr>
          <a:xfrm>
            <a:off x="3733800" y="3657600"/>
            <a:ext cx="978408" cy="865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228600"/>
            <a:ext cx="8229600" cy="609600"/>
          </a:xfrm>
        </p:spPr>
        <p:txBody>
          <a:bodyPr>
            <a:normAutofit/>
          </a:bodyPr>
          <a:lstStyle/>
          <a:p>
            <a:pPr algn="ctr"/>
            <a:r>
              <a:rPr lang="ru-RU" sz="3600" b="1" u="sng" dirty="0" smtClean="0"/>
              <a:t>Часть 5 статьи 41 третье предложение</a:t>
            </a:r>
            <a:endParaRPr lang="ru-RU" sz="3600" b="1" u="sng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228600" y="914401"/>
            <a:ext cx="8382000" cy="685799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1600" dirty="0" smtClean="0"/>
              <a:t>5. «…» Основанием для организации </a:t>
            </a:r>
            <a:r>
              <a:rPr lang="ru-RU" sz="1600" u="sng" dirty="0" smtClean="0"/>
              <a:t>обучения на дому или в медицинской организации </a:t>
            </a:r>
            <a:r>
              <a:rPr lang="ru-RU" sz="1600" dirty="0" smtClean="0"/>
              <a:t>являются заключение медицинской организации и в письменной форме обращение родителей (законных представителей).</a:t>
            </a:r>
            <a:endParaRPr lang="ru-RU" sz="1600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228600" y="1981200"/>
            <a:ext cx="8763000" cy="45720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1600" dirty="0" smtClean="0"/>
              <a:t>5. «…» Основанием для организации </a:t>
            </a:r>
            <a:r>
              <a:rPr lang="ru-RU" sz="1600" u="sng" dirty="0" smtClean="0">
                <a:solidFill>
                  <a:srgbClr val="0070C0"/>
                </a:solidFill>
              </a:rPr>
              <a:t>обучения на дому </a:t>
            </a:r>
            <a:r>
              <a:rPr lang="ru-RU" sz="1600" dirty="0" smtClean="0"/>
              <a:t>являются обращение в </a:t>
            </a:r>
            <a:r>
              <a:rPr lang="ru-RU" sz="1600" u="sng" dirty="0" smtClean="0"/>
              <a:t>письменной форме родителей </a:t>
            </a:r>
            <a:r>
              <a:rPr lang="ru-RU" sz="1600" dirty="0" smtClean="0"/>
              <a:t>(законных представителей</a:t>
            </a:r>
            <a:r>
              <a:rPr lang="ru-RU" sz="1600" u="sng" dirty="0" smtClean="0"/>
              <a:t>) и медицинское заключение</a:t>
            </a:r>
            <a:r>
              <a:rPr lang="ru-RU" sz="1600" dirty="0" smtClean="0"/>
              <a:t>, выданное медицинской организацией в порядке, установленном федеральным органом исполнительной власти, осуществляющим функции по выработке и реализации государственной политики и нормативно-правовому регулированию в сфере здравоохранения, о наличии у ребенка заболевания, включенного в перечень заболеваний, наличие которых дает право на обучение по основным общеобразовательным программам на дому, утвержденный федеральным органом исполнительной власти, осуществляющим функции по выработке и реализации государственной политики и нормативно-правовому регулированию в сфере здравоохранения. </a:t>
            </a:r>
          </a:p>
          <a:p>
            <a:pPr>
              <a:buNone/>
            </a:pPr>
            <a:r>
              <a:rPr lang="ru-RU" sz="1600" dirty="0" smtClean="0"/>
              <a:t>Основанием для организации </a:t>
            </a:r>
            <a:r>
              <a:rPr lang="ru-RU" sz="1600" u="sng" dirty="0" smtClean="0">
                <a:solidFill>
                  <a:srgbClr val="0070C0"/>
                </a:solidFill>
              </a:rPr>
              <a:t>обучения в медицинской организации </a:t>
            </a:r>
            <a:r>
              <a:rPr lang="ru-RU" sz="1600" dirty="0" smtClean="0"/>
              <a:t>являются обращение в письменной форме родителей (законных представителей) и справка, выданная медицинской организацией в порядке, установленном федеральным органом исполнительной власти, осуществляющим функции по выработке и реализации государственной политики и нормативно-правовому регулированию в сфере здравоохранения, подтверждающая факт госпитализации ребенка в медицинскую организацию, оказывающую специализированную, в том числе высокотехнологичную, медицинскую помощь.</a:t>
            </a:r>
            <a:endParaRPr lang="ru-RU" sz="1600" dirty="0"/>
          </a:p>
        </p:txBody>
      </p:sp>
      <p:sp>
        <p:nvSpPr>
          <p:cNvPr id="5" name="Стрелка вниз 4"/>
          <p:cNvSpPr/>
          <p:nvPr/>
        </p:nvSpPr>
        <p:spPr>
          <a:xfrm>
            <a:off x="4572000" y="1447800"/>
            <a:ext cx="304800" cy="5334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3400" y="457200"/>
            <a:ext cx="8229600" cy="438912"/>
          </a:xfrm>
        </p:spPr>
        <p:txBody>
          <a:bodyPr>
            <a:noAutofit/>
          </a:bodyPr>
          <a:lstStyle/>
          <a:p>
            <a:pPr algn="ctr"/>
            <a:r>
              <a:rPr lang="ru-RU" sz="2800" b="1" u="sng" dirty="0" smtClean="0"/>
              <a:t>Статья 42 часть 4 изложена в новой редакции</a:t>
            </a:r>
            <a:endParaRPr lang="ru-RU" sz="2800" b="1" u="sng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228600" y="1066800"/>
            <a:ext cx="8763000" cy="5257799"/>
          </a:xfrm>
        </p:spPr>
        <p:txBody>
          <a:bodyPr>
            <a:noAutofit/>
          </a:bodyPr>
          <a:lstStyle/>
          <a:p>
            <a:pPr fontAlgn="base">
              <a:buNone/>
            </a:pPr>
            <a:r>
              <a:rPr lang="ru-RU" sz="1600" u="sng" dirty="0" smtClean="0"/>
              <a:t>Центр психолого-педагогической, медицинской и социальной помощи </a:t>
            </a:r>
            <a:r>
              <a:rPr lang="ru-RU" sz="1600" dirty="0" smtClean="0"/>
              <a:t>наряду с помощью, предусмотренной частью 1 настоящей статьи, также:</a:t>
            </a:r>
          </a:p>
          <a:p>
            <a:pPr fontAlgn="base">
              <a:buNone/>
            </a:pPr>
            <a:r>
              <a:rPr lang="ru-RU" sz="1600" dirty="0" smtClean="0"/>
              <a:t>1)оказывает помощь организациям, осуществляющим образовательную деятельность, по вопросам </a:t>
            </a:r>
            <a:r>
              <a:rPr lang="ru-RU" sz="1600" b="1" u="sng" dirty="0" smtClean="0"/>
              <a:t>реализации основных общеобразовательных программ, включая адаптированные основные общеобразовательные программы</a:t>
            </a:r>
            <a:r>
              <a:rPr lang="ru-RU" sz="1600" dirty="0" smtClean="0"/>
              <a:t>, по вопросам обучения и воспитания обучающихся, в том числе в части:</a:t>
            </a:r>
          </a:p>
          <a:p>
            <a:pPr fontAlgn="base">
              <a:buNone/>
            </a:pPr>
            <a:r>
              <a:rPr lang="ru-RU" sz="1600" dirty="0" smtClean="0"/>
              <a:t>а) </a:t>
            </a:r>
            <a:r>
              <a:rPr lang="ru-RU" sz="1600" b="1" u="sng" dirty="0" smtClean="0"/>
              <a:t>психолого-педагогического сопровождения</a:t>
            </a:r>
            <a:r>
              <a:rPr lang="ru-RU" sz="1600" b="1" dirty="0" smtClean="0"/>
              <a:t> </a:t>
            </a:r>
            <a:r>
              <a:rPr lang="ru-RU" sz="1600" dirty="0" smtClean="0"/>
              <a:t>реализации основных общеобразовательных программ, включая адаптированные основные общеобразовательные программы;</a:t>
            </a:r>
          </a:p>
          <a:p>
            <a:pPr fontAlgn="base">
              <a:buNone/>
            </a:pPr>
            <a:r>
              <a:rPr lang="ru-RU" sz="1600" dirty="0" smtClean="0"/>
              <a:t>б) </a:t>
            </a:r>
            <a:r>
              <a:rPr lang="ru-RU" sz="1600" b="1" u="sng" dirty="0" smtClean="0"/>
              <a:t>методической помощи </a:t>
            </a:r>
            <a:r>
              <a:rPr lang="ru-RU" sz="1600" dirty="0" smtClean="0"/>
              <a:t>в разработке и реализации основных общеобразовательных программ, включая адаптированные основные общеобразовательные программы, в разработке и реализации индивидуальных учебных планов;</a:t>
            </a:r>
          </a:p>
          <a:p>
            <a:pPr fontAlgn="base">
              <a:buNone/>
            </a:pPr>
            <a:r>
              <a:rPr lang="ru-RU" sz="1600" dirty="0" smtClean="0"/>
              <a:t>в) методической помощи в выборе </a:t>
            </a:r>
            <a:r>
              <a:rPr lang="ru-RU" sz="1600" b="1" u="sng" dirty="0" smtClean="0"/>
              <a:t>оптимальных форм, методов и средств обучения и воспитания обучающихся</a:t>
            </a:r>
            <a:r>
              <a:rPr lang="ru-RU" sz="1600" b="1" dirty="0" smtClean="0"/>
              <a:t>;</a:t>
            </a:r>
          </a:p>
          <a:p>
            <a:pPr fontAlgn="base">
              <a:buNone/>
            </a:pPr>
            <a:r>
              <a:rPr lang="ru-RU" sz="1600" dirty="0" smtClean="0"/>
              <a:t>г) методической помощи </a:t>
            </a:r>
            <a:r>
              <a:rPr lang="ru-RU" sz="1600" u="sng" dirty="0" smtClean="0"/>
              <a:t>в </a:t>
            </a:r>
            <a:r>
              <a:rPr lang="ru-RU" sz="1600" b="1" u="sng" dirty="0" smtClean="0"/>
              <a:t>выявлении и устранении потенциальных препятствий к обучению и воспитанию обучающихся</a:t>
            </a:r>
            <a:r>
              <a:rPr lang="ru-RU" sz="1600" dirty="0" smtClean="0"/>
              <a:t>;</a:t>
            </a:r>
          </a:p>
          <a:p>
            <a:pPr fontAlgn="base">
              <a:buNone/>
            </a:pPr>
            <a:endParaRPr lang="ru-RU" sz="1600" dirty="0" smtClean="0"/>
          </a:p>
          <a:p>
            <a:pPr fontAlgn="base">
              <a:buNone/>
            </a:pPr>
            <a:r>
              <a:rPr lang="ru-RU" sz="1600" dirty="0" smtClean="0"/>
              <a:t>2) осуществляет </a:t>
            </a:r>
            <a:r>
              <a:rPr lang="ru-RU" sz="1600" b="1" u="sng" dirty="0" smtClean="0"/>
              <a:t>мониторинг эффективности</a:t>
            </a:r>
            <a:r>
              <a:rPr lang="ru-RU" sz="1600" dirty="0" smtClean="0"/>
              <a:t> оказываемой организациями, осуществляющими образовательную деятельность, психолого-педагогической, медицинской и социальной помощи детям, испытывающим трудности в освоении основных общеобразовательных программ, развитии и социальной адаптации."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381000"/>
            <a:ext cx="8229600" cy="515112"/>
          </a:xfrm>
        </p:spPr>
        <p:txBody>
          <a:bodyPr>
            <a:noAutofit/>
          </a:bodyPr>
          <a:lstStyle/>
          <a:p>
            <a:pPr algn="ctr"/>
            <a:r>
              <a:rPr lang="ru-RU" sz="2400" b="1" u="sng" dirty="0" smtClean="0"/>
              <a:t>Статья 43 часть 5 , Статья 60 часть 13, Статья 79 пункт 3д</a:t>
            </a:r>
            <a:endParaRPr lang="ru-RU" sz="2400" b="1" u="sng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3200400" cy="443484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ru-RU" dirty="0" smtClean="0"/>
              <a:t>«с умственной отсталостью»</a:t>
            </a:r>
          </a:p>
          <a:p>
            <a:endParaRPr lang="ru-RU" dirty="0" smtClean="0"/>
          </a:p>
          <a:p>
            <a:endParaRPr lang="ru-RU" dirty="0" smtClean="0"/>
          </a:p>
          <a:p>
            <a:r>
              <a:rPr lang="ru-RU" dirty="0" smtClean="0"/>
              <a:t>«со сложными дефектами»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105400" y="1920085"/>
            <a:ext cx="3352800" cy="443484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ru-RU" dirty="0" smtClean="0"/>
              <a:t>«</a:t>
            </a:r>
            <a:r>
              <a:rPr lang="ru-RU" dirty="0" smtClean="0">
                <a:solidFill>
                  <a:srgbClr val="C00000"/>
                </a:solidFill>
              </a:rPr>
              <a:t>с нарушением интеллекта</a:t>
            </a:r>
            <a:r>
              <a:rPr lang="ru-RU" dirty="0" smtClean="0"/>
              <a:t>»</a:t>
            </a:r>
          </a:p>
          <a:p>
            <a:endParaRPr lang="ru-RU" dirty="0" smtClean="0"/>
          </a:p>
          <a:p>
            <a:endParaRPr lang="ru-RU" dirty="0" smtClean="0"/>
          </a:p>
          <a:p>
            <a:r>
              <a:rPr lang="ru-RU" dirty="0" smtClean="0"/>
              <a:t>«</a:t>
            </a:r>
            <a:r>
              <a:rPr lang="ru-RU" dirty="0" smtClean="0">
                <a:solidFill>
                  <a:srgbClr val="C00000"/>
                </a:solidFill>
              </a:rPr>
              <a:t>с тяжёлыми и множественными нарушениями развития</a:t>
            </a:r>
            <a:r>
              <a:rPr lang="ru-RU" dirty="0" smtClean="0"/>
              <a:t>»</a:t>
            </a:r>
            <a:endParaRPr lang="ru-RU" dirty="0"/>
          </a:p>
        </p:txBody>
      </p:sp>
      <p:sp>
        <p:nvSpPr>
          <p:cNvPr id="5" name="Стрелка вправо 4"/>
          <p:cNvSpPr/>
          <p:nvPr/>
        </p:nvSpPr>
        <p:spPr>
          <a:xfrm>
            <a:off x="3810000" y="2209800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Стрелка вправо 5"/>
          <p:cNvSpPr/>
          <p:nvPr/>
        </p:nvSpPr>
        <p:spPr>
          <a:xfrm>
            <a:off x="3810000" y="3962400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591312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u="sng" dirty="0" smtClean="0"/>
              <a:t>Пункт 6 части 1 статьи 48 </a:t>
            </a:r>
            <a:endParaRPr lang="ru-RU" b="1" u="sng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304800" y="1447800"/>
            <a:ext cx="3886200" cy="51054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1800" b="1" dirty="0" smtClean="0"/>
              <a:t>Статья 48. Обязанности и ответственность педагогических работников</a:t>
            </a:r>
          </a:p>
          <a:p>
            <a:pPr>
              <a:buNone/>
            </a:pPr>
            <a:r>
              <a:rPr lang="ru-RU" sz="1800" dirty="0" smtClean="0"/>
              <a:t>1. Педагогические работники обязаны:</a:t>
            </a:r>
          </a:p>
          <a:p>
            <a:pPr>
              <a:buNone/>
            </a:pPr>
            <a:r>
              <a:rPr lang="ru-RU" sz="1800" dirty="0" smtClean="0"/>
              <a:t>6) учитывать особенности психофизического развития обучающихся и состояние их здоровья, соблюдать специальные условия, необходимые для получения образования лицами с ограниченными возможностями здоровья, взаимодействовать при необходимости с медицинскими организациями;</a:t>
            </a:r>
            <a:endParaRPr lang="ru-RU" sz="1800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447800"/>
            <a:ext cx="4038600" cy="4907125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ru-RU" dirty="0" smtClean="0"/>
              <a:t>1. Педагогические работники обязаны:</a:t>
            </a:r>
          </a:p>
          <a:p>
            <a:pPr>
              <a:buNone/>
            </a:pPr>
            <a:r>
              <a:rPr lang="ru-RU" dirty="0" smtClean="0"/>
              <a:t>6) учитывать особенности психофизического развития обучающихся и состояние их здоровья, соблюдать специальные условия, необходимые для получения образования лицами с ограниченными возможностями здоровья, </a:t>
            </a:r>
            <a:r>
              <a:rPr lang="ru-RU" dirty="0" smtClean="0">
                <a:solidFill>
                  <a:srgbClr val="C00000"/>
                </a:solidFill>
              </a:rPr>
              <a:t>инвалидами (детьми-инвалидами) в части реализации адаптированных образовательных программ, использования форм, методов и средств обучения и воспитания</a:t>
            </a:r>
            <a:r>
              <a:rPr lang="ru-RU" dirty="0" smtClean="0"/>
              <a:t>, взаимодействовать при необходимости с медицинскими организациями </a:t>
            </a:r>
            <a:r>
              <a:rPr lang="ru-RU" dirty="0" smtClean="0">
                <a:solidFill>
                  <a:srgbClr val="C00000"/>
                </a:solidFill>
              </a:rPr>
              <a:t>и центрами психолого-педагогической, медицинской и социальной помощи</a:t>
            </a:r>
            <a:r>
              <a:rPr lang="ru-RU" dirty="0" smtClean="0"/>
              <a:t>;</a:t>
            </a:r>
            <a:endParaRPr lang="ru-RU" dirty="0"/>
          </a:p>
        </p:txBody>
      </p:sp>
      <p:sp>
        <p:nvSpPr>
          <p:cNvPr id="5" name="Стрелка вправо 4"/>
          <p:cNvSpPr/>
          <p:nvPr/>
        </p:nvSpPr>
        <p:spPr>
          <a:xfrm>
            <a:off x="3733800" y="3733800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515112"/>
          </a:xfrm>
        </p:spPr>
        <p:txBody>
          <a:bodyPr>
            <a:normAutofit/>
          </a:bodyPr>
          <a:lstStyle/>
          <a:p>
            <a:pPr algn="ctr"/>
            <a:r>
              <a:rPr lang="ru-RU" sz="2800" b="1" u="sng" dirty="0" smtClean="0"/>
              <a:t>Часть 13 статьи 60</a:t>
            </a:r>
            <a:endParaRPr lang="ru-RU" sz="2800" b="1" u="sng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8229600" cy="4434840"/>
          </a:xfrm>
        </p:spPr>
        <p:txBody>
          <a:bodyPr>
            <a:normAutofit fontScale="70000" lnSpcReduction="20000"/>
          </a:bodyPr>
          <a:lstStyle/>
          <a:p>
            <a:pPr algn="ctr">
              <a:buNone/>
            </a:pPr>
            <a:r>
              <a:rPr lang="ru-RU" sz="2800" dirty="0" smtClean="0">
                <a:solidFill>
                  <a:schemeClr val="lt1"/>
                </a:solidFill>
              </a:rPr>
              <a:t>     </a:t>
            </a:r>
            <a:r>
              <a:rPr lang="ru-RU" sz="3100" b="1" dirty="0" smtClean="0"/>
              <a:t>Приказ Министерства просвещения Российской Федерации от 22 октября 2024 г. №731 </a:t>
            </a:r>
            <a:r>
              <a:rPr lang="ru-RU" sz="3100" dirty="0" smtClean="0"/>
              <a:t>"Об утверждении образца свидетельства об обучении и порядка его выдачи лицам с ограниченными возможностями здоровья (с нарушением интеллекта), не имеющим основного общего и среднего общего образования и обучавшимся по адаптированным основным общеобразовательным программам".</a:t>
            </a:r>
          </a:p>
          <a:p>
            <a:pPr>
              <a:buNone/>
            </a:pPr>
            <a:endParaRPr lang="ru-RU" sz="2000" dirty="0" smtClean="0"/>
          </a:p>
          <a:p>
            <a:pPr>
              <a:buNone/>
            </a:pPr>
            <a:endParaRPr lang="ru-RU" sz="2000" dirty="0" smtClean="0"/>
          </a:p>
          <a:p>
            <a:pPr>
              <a:buNone/>
            </a:pPr>
            <a:r>
              <a:rPr lang="ru-RU" sz="4000" dirty="0" smtClean="0"/>
              <a:t>Вступает в силу с 1 марта 2025 года.</a:t>
            </a:r>
          </a:p>
          <a:p>
            <a:pPr>
              <a:buNone/>
            </a:pPr>
            <a:r>
              <a:rPr lang="ru-RU" sz="2800" dirty="0" smtClean="0">
                <a:solidFill>
                  <a:schemeClr val="lt1"/>
                </a:solidFill>
              </a:rPr>
              <a:t>образца свидетельства об обучении и порядка его выдачи лицам с ограниченными возможностями здоровья (с нарушением интеллекта), не имеющим основного общего и среднего общего образования и обучавшимся по адаптированным основным общеобразовательным программам".</a:t>
            </a:r>
            <a:endParaRPr lang="ru-RU" sz="2800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438912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u="sng" dirty="0" smtClean="0"/>
              <a:t>Статья 79</a:t>
            </a:r>
            <a:endParaRPr lang="ru-RU" b="1" u="sng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371600"/>
            <a:ext cx="8382000" cy="4983325"/>
          </a:xfrm>
        </p:spPr>
        <p:txBody>
          <a:bodyPr>
            <a:normAutofit fontScale="70000" lnSpcReduction="20000"/>
          </a:bodyPr>
          <a:lstStyle/>
          <a:p>
            <a:pPr fontAlgn="base">
              <a:buNone/>
            </a:pPr>
            <a:r>
              <a:rPr lang="ru-RU" dirty="0" smtClean="0"/>
              <a:t>      </a:t>
            </a:r>
            <a:r>
              <a:rPr lang="ru-RU" sz="2800" dirty="0" smtClean="0"/>
              <a:t>наименование дополнить словами ", инвалидами (д</a:t>
            </a:r>
            <a:r>
              <a:rPr lang="ru-RU" sz="2800" dirty="0" smtClean="0">
                <a:solidFill>
                  <a:srgbClr val="C00000"/>
                </a:solidFill>
              </a:rPr>
              <a:t>етьми-инвалидами</a:t>
            </a:r>
            <a:r>
              <a:rPr lang="ru-RU" sz="2800" dirty="0" smtClean="0"/>
              <a:t>)";</a:t>
            </a:r>
          </a:p>
          <a:p>
            <a:pPr fontAlgn="base">
              <a:buNone/>
            </a:pPr>
            <a:r>
              <a:rPr lang="ru-RU" sz="2800" dirty="0" smtClean="0"/>
              <a:t>б)часть 1 изложить в следующей редакции:</a:t>
            </a:r>
          </a:p>
          <a:p>
            <a:pPr fontAlgn="base">
              <a:buNone/>
            </a:pPr>
            <a:r>
              <a:rPr lang="ru-RU" sz="2800" dirty="0" smtClean="0"/>
              <a:t>"</a:t>
            </a:r>
            <a:r>
              <a:rPr lang="ru-RU" sz="2800" dirty="0" smtClean="0">
                <a:solidFill>
                  <a:srgbClr val="C00000"/>
                </a:solidFill>
              </a:rPr>
              <a:t>1.Условия организации обучения и воспитания обучающихся с ограниченными возможностями здоровья, инвалидов (детей-инвалидов) определяются в рекомендациях психолого-медико-педагогической комиссии, а для инвалидов (детей-инвалидов) также в соответствии с индивидуальной программой реабилитации и абилитации инвалида (ребенка-инвалида)</a:t>
            </a:r>
            <a:r>
              <a:rPr lang="ru-RU" sz="2800" dirty="0" smtClean="0"/>
              <a:t>.";</a:t>
            </a:r>
          </a:p>
          <a:p>
            <a:pPr fontAlgn="base">
              <a:buNone/>
            </a:pPr>
            <a:r>
              <a:rPr lang="ru-RU" sz="2800" dirty="0" smtClean="0"/>
              <a:t>в)</a:t>
            </a:r>
            <a:r>
              <a:rPr lang="ru-RU" sz="2800" dirty="0" err="1" smtClean="0"/>
              <a:t>в</a:t>
            </a:r>
            <a:r>
              <a:rPr lang="ru-RU" sz="2800" dirty="0" smtClean="0"/>
              <a:t> части 2 первое предложение изложить в следующей редакции: "Общее образование обучающихся с ограниченными возможностями здоровья, </a:t>
            </a:r>
            <a:r>
              <a:rPr lang="ru-RU" sz="2800" dirty="0" smtClean="0">
                <a:solidFill>
                  <a:srgbClr val="C00000"/>
                </a:solidFill>
              </a:rPr>
              <a:t>инвалидов (детей-инвалидов) </a:t>
            </a:r>
            <a:r>
              <a:rPr lang="ru-RU" sz="2800" dirty="0" smtClean="0"/>
              <a:t>осуществляется в организациях, осуществляющих образовательную деятельность по адаптированным основным общеобразовательным программам, в соответствии с рекомендациями психолого-медико-педагогической комиссии.";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358</TotalTime>
  <Words>1021</Words>
  <Application>Microsoft Office PowerPoint</Application>
  <PresentationFormat>Экран (4:3)</PresentationFormat>
  <Paragraphs>76</Paragraphs>
  <Slides>12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Поток</vt:lpstr>
      <vt:lpstr>Слайд 1</vt:lpstr>
      <vt:lpstr>ДОКУМЕНТЫ ВСТУПАЮТ В СИЛУ С 1 МАРТА 2025 ГОДА</vt:lpstr>
      <vt:lpstr>Часть 6 статьи 28 дополнено пунктом 4</vt:lpstr>
      <vt:lpstr>Часть 5 статьи 41 третье предложение</vt:lpstr>
      <vt:lpstr>Статья 42 часть 4 изложена в новой редакции</vt:lpstr>
      <vt:lpstr>Статья 43 часть 5 , Статья 60 часть 13, Статья 79 пункт 3д</vt:lpstr>
      <vt:lpstr>Пункт 6 части 1 статьи 48 </vt:lpstr>
      <vt:lpstr>Часть 13 статьи 60</vt:lpstr>
      <vt:lpstr>Статья 79</vt:lpstr>
      <vt:lpstr>Пункт 3 Статьи 79 изложить:</vt:lpstr>
      <vt:lpstr>Статья 2</vt:lpstr>
      <vt:lpstr>Слайд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Нина Водолазова</dc:creator>
  <cp:lastModifiedBy>User</cp:lastModifiedBy>
  <cp:revision>38</cp:revision>
  <dcterms:created xsi:type="dcterms:W3CDTF">2025-02-20T03:26:59Z</dcterms:created>
  <dcterms:modified xsi:type="dcterms:W3CDTF">2025-02-20T09:38:15Z</dcterms:modified>
</cp:coreProperties>
</file>